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84" r:id="rId7"/>
    <p:sldId id="262" r:id="rId8"/>
    <p:sldId id="276" r:id="rId9"/>
    <p:sldId id="268" r:id="rId10"/>
    <p:sldId id="269" r:id="rId11"/>
    <p:sldId id="270" r:id="rId12"/>
    <p:sldId id="271" r:id="rId13"/>
    <p:sldId id="289" r:id="rId14"/>
    <p:sldId id="272" r:id="rId15"/>
    <p:sldId id="273" r:id="rId16"/>
    <p:sldId id="291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77" r:id="rId26"/>
    <p:sldId id="285" r:id="rId27"/>
    <p:sldId id="286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43" autoAdjust="0"/>
  </p:normalViewPr>
  <p:slideViewPr>
    <p:cSldViewPr>
      <p:cViewPr>
        <p:scale>
          <a:sx n="85" d="100"/>
          <a:sy n="85" d="100"/>
        </p:scale>
        <p:origin x="-92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B03BC-7958-4C4B-9A34-F5842FF1C10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4A68C1C-4603-47A1-B939-CA99AFE3A4E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C000"/>
              </a:solidFill>
              <a:cs typeface="Times New Roman" pitchFamily="18" charset="0"/>
            </a:rPr>
            <a:t>Обучающиеся с </a:t>
          </a:r>
          <a:r>
            <a:rPr lang="ru-RU" sz="1200" b="1" u="sng" dirty="0" smtClean="0">
              <a:solidFill>
                <a:srgbClr val="FFC000"/>
              </a:solidFill>
              <a:cs typeface="Times New Roman" pitchFamily="18" charset="0"/>
            </a:rPr>
            <a:t>подготовительной медицинской группой </a:t>
          </a:r>
          <a:r>
            <a:rPr lang="ru-RU" sz="1200" b="1" dirty="0" smtClean="0">
              <a:solidFill>
                <a:srgbClr val="FFC000"/>
              </a:solidFill>
              <a:cs typeface="Times New Roman" pitchFamily="18" charset="0"/>
            </a:rPr>
            <a:t>могут быть допущены только после дополнительного осмотра </a:t>
          </a:r>
          <a:r>
            <a:rPr lang="ru-RU" sz="1200" b="1" dirty="0" smtClean="0">
              <a:solidFill>
                <a:srgbClr val="FFC000"/>
              </a:solidFill>
            </a:rPr>
            <a:t>терапевтом или спортивным врачом</a:t>
          </a:r>
          <a:endParaRPr lang="ru-RU" sz="1200" b="1" dirty="0">
            <a:solidFill>
              <a:srgbClr val="FFC000"/>
            </a:solidFill>
          </a:endParaRPr>
        </a:p>
      </dgm:t>
    </dgm:pt>
    <dgm:pt modelId="{7D8D698A-6CF9-4DBB-B791-3B1D2B040E3A}" type="parTrans" cxnId="{4F7C693F-63CA-43F6-BC35-34A069B11108}">
      <dgm:prSet/>
      <dgm:spPr/>
      <dgm:t>
        <a:bodyPr/>
        <a:lstStyle/>
        <a:p>
          <a:endParaRPr lang="ru-RU"/>
        </a:p>
      </dgm:t>
    </dgm:pt>
    <dgm:pt modelId="{940D157C-CF8B-47A1-A767-03CFBC99D915}" type="sibTrans" cxnId="{4F7C693F-63CA-43F6-BC35-34A069B11108}">
      <dgm:prSet/>
      <dgm:spPr/>
      <dgm:t>
        <a:bodyPr/>
        <a:lstStyle/>
        <a:p>
          <a:endParaRPr lang="ru-RU"/>
        </a:p>
      </dgm:t>
    </dgm:pt>
    <dgm:pt modelId="{20CC9616-AD04-486D-91A6-1E5EF965FAE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cs typeface="Times New Roman" pitchFamily="18" charset="0"/>
            </a:rPr>
            <a:t>К испытаниям допускаются обучающиеся, отнесенные по состоянию здоровья к основной медицинской группе</a:t>
          </a:r>
          <a:endParaRPr lang="ru-RU" sz="1200" b="1" dirty="0">
            <a:solidFill>
              <a:schemeClr val="tx1"/>
            </a:solidFill>
          </a:endParaRPr>
        </a:p>
      </dgm:t>
    </dgm:pt>
    <dgm:pt modelId="{A4C898A5-7E64-448D-9828-EF04C1307D32}" type="parTrans" cxnId="{C539185A-A73F-4011-863C-64A9EA282F21}">
      <dgm:prSet/>
      <dgm:spPr/>
      <dgm:t>
        <a:bodyPr/>
        <a:lstStyle/>
        <a:p>
          <a:endParaRPr lang="ru-RU"/>
        </a:p>
      </dgm:t>
    </dgm:pt>
    <dgm:pt modelId="{F1740D4D-70BC-40F1-ADDA-D293CE14B9DE}" type="sibTrans" cxnId="{C539185A-A73F-4011-863C-64A9EA282F21}">
      <dgm:prSet/>
      <dgm:spPr/>
      <dgm:t>
        <a:bodyPr/>
        <a:lstStyle/>
        <a:p>
          <a:endParaRPr lang="ru-RU"/>
        </a:p>
      </dgm:t>
    </dgm:pt>
    <dgm:pt modelId="{CDE6942E-1D11-422A-A02F-458FA92BC30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  <a:cs typeface="Times New Roman" pitchFamily="18" charset="0"/>
            </a:rPr>
            <a:t>Обучающиеся со </a:t>
          </a:r>
          <a:r>
            <a:rPr lang="ru-RU" sz="1200" b="1" u="sng" dirty="0" smtClean="0">
              <a:solidFill>
                <a:srgbClr val="FF0000"/>
              </a:solidFill>
              <a:cs typeface="Times New Roman" pitchFamily="18" charset="0"/>
            </a:rPr>
            <a:t>специальной медицинской группой </a:t>
          </a:r>
          <a:r>
            <a:rPr lang="ru-RU" sz="1200" b="1" dirty="0" smtClean="0">
              <a:solidFill>
                <a:srgbClr val="FF0000"/>
              </a:solidFill>
              <a:cs typeface="Times New Roman" pitchFamily="18" charset="0"/>
            </a:rPr>
            <a:t>к выполнению нормативов Комплекса ГТО не допускаются</a:t>
          </a:r>
          <a:endParaRPr lang="ru-RU" sz="1200" b="1" dirty="0">
            <a:solidFill>
              <a:srgbClr val="FF0000"/>
            </a:solidFill>
          </a:endParaRPr>
        </a:p>
      </dgm:t>
    </dgm:pt>
    <dgm:pt modelId="{208D1EA5-3A85-40DD-9B05-4A0C905AF5D9}" type="parTrans" cxnId="{0D26112D-A8AC-41CA-B388-09A83F54BE67}">
      <dgm:prSet/>
      <dgm:spPr/>
      <dgm:t>
        <a:bodyPr/>
        <a:lstStyle/>
        <a:p>
          <a:endParaRPr lang="ru-RU"/>
        </a:p>
      </dgm:t>
    </dgm:pt>
    <dgm:pt modelId="{6EB1A31D-A2C7-4221-AFC6-D7BFFE169609}" type="sibTrans" cxnId="{0D26112D-A8AC-41CA-B388-09A83F54BE67}">
      <dgm:prSet/>
      <dgm:spPr/>
      <dgm:t>
        <a:bodyPr/>
        <a:lstStyle/>
        <a:p>
          <a:endParaRPr lang="ru-RU"/>
        </a:p>
      </dgm:t>
    </dgm:pt>
    <dgm:pt modelId="{432A5488-BDDA-4D25-A7FA-DD895ED60A2F}" type="pres">
      <dgm:prSet presAssocID="{1D9B03BC-7958-4C4B-9A34-F5842FF1C101}" presName="compositeShape" presStyleCnt="0">
        <dgm:presLayoutVars>
          <dgm:chMax val="7"/>
          <dgm:dir/>
          <dgm:resizeHandles val="exact"/>
        </dgm:presLayoutVars>
      </dgm:prSet>
      <dgm:spPr/>
    </dgm:pt>
    <dgm:pt modelId="{050C491A-A415-44C0-B67D-2C5C3157E17C}" type="pres">
      <dgm:prSet presAssocID="{1D9B03BC-7958-4C4B-9A34-F5842FF1C101}" presName="wedge1" presStyleLbl="node1" presStyleIdx="0" presStyleCnt="3" custScaleX="105656" custScaleY="103799"/>
      <dgm:spPr/>
      <dgm:t>
        <a:bodyPr/>
        <a:lstStyle/>
        <a:p>
          <a:endParaRPr lang="ru-RU"/>
        </a:p>
      </dgm:t>
    </dgm:pt>
    <dgm:pt modelId="{695814C8-762F-43E4-832C-5FA7D0EE6F1E}" type="pres">
      <dgm:prSet presAssocID="{1D9B03BC-7958-4C4B-9A34-F5842FF1C101}" presName="dummy1a" presStyleCnt="0"/>
      <dgm:spPr/>
    </dgm:pt>
    <dgm:pt modelId="{5EA7B5E8-3528-44F3-A6DD-FC4110922D5C}" type="pres">
      <dgm:prSet presAssocID="{1D9B03BC-7958-4C4B-9A34-F5842FF1C101}" presName="dummy1b" presStyleCnt="0"/>
      <dgm:spPr/>
    </dgm:pt>
    <dgm:pt modelId="{6146B73B-C01A-4E0B-A384-CA85D86763AF}" type="pres">
      <dgm:prSet presAssocID="{1D9B03BC-7958-4C4B-9A34-F5842FF1C1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8C79D-BE88-4A12-9AEB-6C58A914932C}" type="pres">
      <dgm:prSet presAssocID="{1D9B03BC-7958-4C4B-9A34-F5842FF1C101}" presName="wedge2" presStyleLbl="node1" presStyleIdx="1" presStyleCnt="3" custLinFactNeighborX="755" custLinFactNeighborY="-2981"/>
      <dgm:spPr/>
      <dgm:t>
        <a:bodyPr/>
        <a:lstStyle/>
        <a:p>
          <a:endParaRPr lang="ru-RU"/>
        </a:p>
      </dgm:t>
    </dgm:pt>
    <dgm:pt modelId="{7C7F0389-7E1E-43C3-AC0F-31F858E12C96}" type="pres">
      <dgm:prSet presAssocID="{1D9B03BC-7958-4C4B-9A34-F5842FF1C101}" presName="dummy2a" presStyleCnt="0"/>
      <dgm:spPr/>
    </dgm:pt>
    <dgm:pt modelId="{3D7C7746-6755-4448-AE23-A458A1815607}" type="pres">
      <dgm:prSet presAssocID="{1D9B03BC-7958-4C4B-9A34-F5842FF1C101}" presName="dummy2b" presStyleCnt="0"/>
      <dgm:spPr/>
    </dgm:pt>
    <dgm:pt modelId="{4480A6EF-11C3-4195-B5F6-B06132145DBE}" type="pres">
      <dgm:prSet presAssocID="{1D9B03BC-7958-4C4B-9A34-F5842FF1C1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2CDCB-1A5F-459F-8C96-EF3DC68C86D9}" type="pres">
      <dgm:prSet presAssocID="{1D9B03BC-7958-4C4B-9A34-F5842FF1C101}" presName="wedge3" presStyleLbl="node1" presStyleIdx="2" presStyleCnt="3"/>
      <dgm:spPr/>
      <dgm:t>
        <a:bodyPr/>
        <a:lstStyle/>
        <a:p>
          <a:endParaRPr lang="ru-RU"/>
        </a:p>
      </dgm:t>
    </dgm:pt>
    <dgm:pt modelId="{0168879D-C35E-4F18-BF42-F4EDEC81AF7F}" type="pres">
      <dgm:prSet presAssocID="{1D9B03BC-7958-4C4B-9A34-F5842FF1C101}" presName="dummy3a" presStyleCnt="0"/>
      <dgm:spPr/>
    </dgm:pt>
    <dgm:pt modelId="{A2483E84-0968-475F-BFEA-69D74B5C571D}" type="pres">
      <dgm:prSet presAssocID="{1D9B03BC-7958-4C4B-9A34-F5842FF1C101}" presName="dummy3b" presStyleCnt="0"/>
      <dgm:spPr/>
    </dgm:pt>
    <dgm:pt modelId="{03E20DE7-C113-4FDA-87A1-31763B53E191}" type="pres">
      <dgm:prSet presAssocID="{1D9B03BC-7958-4C4B-9A34-F5842FF1C1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1F1DA-5138-44BA-BE70-35FF77F3A0D6}" type="pres">
      <dgm:prSet presAssocID="{940D157C-CF8B-47A1-A767-03CFBC99D915}" presName="arrowWedge1" presStyleLbl="fgSibTrans2D1" presStyleIdx="0" presStyleCnt="3"/>
      <dgm:spPr/>
    </dgm:pt>
    <dgm:pt modelId="{62F91302-69C9-4797-B18C-05DD793ADE61}" type="pres">
      <dgm:prSet presAssocID="{F1740D4D-70BC-40F1-ADDA-D293CE14B9DE}" presName="arrowWedge2" presStyleLbl="fgSibTrans2D1" presStyleIdx="1" presStyleCnt="3"/>
      <dgm:spPr/>
    </dgm:pt>
    <dgm:pt modelId="{B089CE8A-A645-4B8C-9C30-CB764FAB329B}" type="pres">
      <dgm:prSet presAssocID="{6EB1A31D-A2C7-4221-AFC6-D7BFFE169609}" presName="arrowWedge3" presStyleLbl="fgSibTrans2D1" presStyleIdx="2" presStyleCnt="3"/>
      <dgm:spPr/>
    </dgm:pt>
  </dgm:ptLst>
  <dgm:cxnLst>
    <dgm:cxn modelId="{28B2EAB5-0301-44E2-9A1B-FF9BBB1CCDBC}" type="presOf" srcId="{20CC9616-AD04-486D-91A6-1E5EF965FAE9}" destId="{3BF8C79D-BE88-4A12-9AEB-6C58A914932C}" srcOrd="0" destOrd="0" presId="urn:microsoft.com/office/officeart/2005/8/layout/cycle8"/>
    <dgm:cxn modelId="{7B53CE7D-CD60-487C-9814-8D6E71D0A0D4}" type="presOf" srcId="{CDE6942E-1D11-422A-A02F-458FA92BC307}" destId="{BED2CDCB-1A5F-459F-8C96-EF3DC68C86D9}" srcOrd="0" destOrd="0" presId="urn:microsoft.com/office/officeart/2005/8/layout/cycle8"/>
    <dgm:cxn modelId="{E0D17396-E7D3-487E-8BE8-6CF0D605AEC5}" type="presOf" srcId="{34A68C1C-4603-47A1-B939-CA99AFE3A4EC}" destId="{050C491A-A415-44C0-B67D-2C5C3157E17C}" srcOrd="0" destOrd="0" presId="urn:microsoft.com/office/officeart/2005/8/layout/cycle8"/>
    <dgm:cxn modelId="{0D26112D-A8AC-41CA-B388-09A83F54BE67}" srcId="{1D9B03BC-7958-4C4B-9A34-F5842FF1C101}" destId="{CDE6942E-1D11-422A-A02F-458FA92BC307}" srcOrd="2" destOrd="0" parTransId="{208D1EA5-3A85-40DD-9B05-4A0C905AF5D9}" sibTransId="{6EB1A31D-A2C7-4221-AFC6-D7BFFE169609}"/>
    <dgm:cxn modelId="{C539185A-A73F-4011-863C-64A9EA282F21}" srcId="{1D9B03BC-7958-4C4B-9A34-F5842FF1C101}" destId="{20CC9616-AD04-486D-91A6-1E5EF965FAE9}" srcOrd="1" destOrd="0" parTransId="{A4C898A5-7E64-448D-9828-EF04C1307D32}" sibTransId="{F1740D4D-70BC-40F1-ADDA-D293CE14B9DE}"/>
    <dgm:cxn modelId="{4F7C693F-63CA-43F6-BC35-34A069B11108}" srcId="{1D9B03BC-7958-4C4B-9A34-F5842FF1C101}" destId="{34A68C1C-4603-47A1-B939-CA99AFE3A4EC}" srcOrd="0" destOrd="0" parTransId="{7D8D698A-6CF9-4DBB-B791-3B1D2B040E3A}" sibTransId="{940D157C-CF8B-47A1-A767-03CFBC99D915}"/>
    <dgm:cxn modelId="{9387A9D5-E816-407D-81FD-3366BAF49F4B}" type="presOf" srcId="{20CC9616-AD04-486D-91A6-1E5EF965FAE9}" destId="{4480A6EF-11C3-4195-B5F6-B06132145DBE}" srcOrd="1" destOrd="0" presId="urn:microsoft.com/office/officeart/2005/8/layout/cycle8"/>
    <dgm:cxn modelId="{0947D6C3-32FB-49E0-84D6-5B848CA3066E}" type="presOf" srcId="{1D9B03BC-7958-4C4B-9A34-F5842FF1C101}" destId="{432A5488-BDDA-4D25-A7FA-DD895ED60A2F}" srcOrd="0" destOrd="0" presId="urn:microsoft.com/office/officeart/2005/8/layout/cycle8"/>
    <dgm:cxn modelId="{CCB47F90-6CDB-4EE1-8014-708660A18C8D}" type="presOf" srcId="{CDE6942E-1D11-422A-A02F-458FA92BC307}" destId="{03E20DE7-C113-4FDA-87A1-31763B53E191}" srcOrd="1" destOrd="0" presId="urn:microsoft.com/office/officeart/2005/8/layout/cycle8"/>
    <dgm:cxn modelId="{049A297E-F885-4439-8F7A-72381AFDF0B6}" type="presOf" srcId="{34A68C1C-4603-47A1-B939-CA99AFE3A4EC}" destId="{6146B73B-C01A-4E0B-A384-CA85D86763AF}" srcOrd="1" destOrd="0" presId="urn:microsoft.com/office/officeart/2005/8/layout/cycle8"/>
    <dgm:cxn modelId="{514A4DE3-F31B-4843-81D3-2E98CD6764D2}" type="presParOf" srcId="{432A5488-BDDA-4D25-A7FA-DD895ED60A2F}" destId="{050C491A-A415-44C0-B67D-2C5C3157E17C}" srcOrd="0" destOrd="0" presId="urn:microsoft.com/office/officeart/2005/8/layout/cycle8"/>
    <dgm:cxn modelId="{6FF75B3F-9502-477F-AD1F-21DD46789E7D}" type="presParOf" srcId="{432A5488-BDDA-4D25-A7FA-DD895ED60A2F}" destId="{695814C8-762F-43E4-832C-5FA7D0EE6F1E}" srcOrd="1" destOrd="0" presId="urn:microsoft.com/office/officeart/2005/8/layout/cycle8"/>
    <dgm:cxn modelId="{DF2B1914-71B6-4AEF-B983-DB7074D1AD17}" type="presParOf" srcId="{432A5488-BDDA-4D25-A7FA-DD895ED60A2F}" destId="{5EA7B5E8-3528-44F3-A6DD-FC4110922D5C}" srcOrd="2" destOrd="0" presId="urn:microsoft.com/office/officeart/2005/8/layout/cycle8"/>
    <dgm:cxn modelId="{61708BBF-4F34-4997-86E8-BD5DED5C8AB8}" type="presParOf" srcId="{432A5488-BDDA-4D25-A7FA-DD895ED60A2F}" destId="{6146B73B-C01A-4E0B-A384-CA85D86763AF}" srcOrd="3" destOrd="0" presId="urn:microsoft.com/office/officeart/2005/8/layout/cycle8"/>
    <dgm:cxn modelId="{59996370-4159-43A6-855F-7CEA55B1D413}" type="presParOf" srcId="{432A5488-BDDA-4D25-A7FA-DD895ED60A2F}" destId="{3BF8C79D-BE88-4A12-9AEB-6C58A914932C}" srcOrd="4" destOrd="0" presId="urn:microsoft.com/office/officeart/2005/8/layout/cycle8"/>
    <dgm:cxn modelId="{BB43D4C2-B2B9-411D-88EA-F108D5489A69}" type="presParOf" srcId="{432A5488-BDDA-4D25-A7FA-DD895ED60A2F}" destId="{7C7F0389-7E1E-43C3-AC0F-31F858E12C96}" srcOrd="5" destOrd="0" presId="urn:microsoft.com/office/officeart/2005/8/layout/cycle8"/>
    <dgm:cxn modelId="{026A5A26-40C8-483B-95FA-65E9D17FDFA3}" type="presParOf" srcId="{432A5488-BDDA-4D25-A7FA-DD895ED60A2F}" destId="{3D7C7746-6755-4448-AE23-A458A1815607}" srcOrd="6" destOrd="0" presId="urn:microsoft.com/office/officeart/2005/8/layout/cycle8"/>
    <dgm:cxn modelId="{C531D281-FE29-45A1-BD25-DE008D909B2C}" type="presParOf" srcId="{432A5488-BDDA-4D25-A7FA-DD895ED60A2F}" destId="{4480A6EF-11C3-4195-B5F6-B06132145DBE}" srcOrd="7" destOrd="0" presId="urn:microsoft.com/office/officeart/2005/8/layout/cycle8"/>
    <dgm:cxn modelId="{0D2E476E-E488-449C-AEE5-4DA930A2F560}" type="presParOf" srcId="{432A5488-BDDA-4D25-A7FA-DD895ED60A2F}" destId="{BED2CDCB-1A5F-459F-8C96-EF3DC68C86D9}" srcOrd="8" destOrd="0" presId="urn:microsoft.com/office/officeart/2005/8/layout/cycle8"/>
    <dgm:cxn modelId="{D49CC59B-B477-476B-8641-2FD333E7A99F}" type="presParOf" srcId="{432A5488-BDDA-4D25-A7FA-DD895ED60A2F}" destId="{0168879D-C35E-4F18-BF42-F4EDEC81AF7F}" srcOrd="9" destOrd="0" presId="urn:microsoft.com/office/officeart/2005/8/layout/cycle8"/>
    <dgm:cxn modelId="{D20CFE10-32EF-497D-B84F-1B35E8D0004D}" type="presParOf" srcId="{432A5488-BDDA-4D25-A7FA-DD895ED60A2F}" destId="{A2483E84-0968-475F-BFEA-69D74B5C571D}" srcOrd="10" destOrd="0" presId="urn:microsoft.com/office/officeart/2005/8/layout/cycle8"/>
    <dgm:cxn modelId="{EF6F5632-0037-4699-9A4E-9797213440C7}" type="presParOf" srcId="{432A5488-BDDA-4D25-A7FA-DD895ED60A2F}" destId="{03E20DE7-C113-4FDA-87A1-31763B53E191}" srcOrd="11" destOrd="0" presId="urn:microsoft.com/office/officeart/2005/8/layout/cycle8"/>
    <dgm:cxn modelId="{FA264052-E89D-42A7-A025-28C12EA5902D}" type="presParOf" srcId="{432A5488-BDDA-4D25-A7FA-DD895ED60A2F}" destId="{9711F1DA-5138-44BA-BE70-35FF77F3A0D6}" srcOrd="12" destOrd="0" presId="urn:microsoft.com/office/officeart/2005/8/layout/cycle8"/>
    <dgm:cxn modelId="{5487BE38-A705-488B-9993-3571AA80572B}" type="presParOf" srcId="{432A5488-BDDA-4D25-A7FA-DD895ED60A2F}" destId="{62F91302-69C9-4797-B18C-05DD793ADE61}" srcOrd="13" destOrd="0" presId="urn:microsoft.com/office/officeart/2005/8/layout/cycle8"/>
    <dgm:cxn modelId="{30383A39-0767-4CEC-9E64-A9E0F49FC75F}" type="presParOf" srcId="{432A5488-BDDA-4D25-A7FA-DD895ED60A2F}" destId="{B089CE8A-A645-4B8C-9C30-CB764FAB329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1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97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54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3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1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4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1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8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6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968551"/>
          </a:xfrm>
        </p:spPr>
        <p:txBody>
          <a:bodyPr>
            <a:normAutofit/>
          </a:bodyPr>
          <a:lstStyle/>
          <a:p>
            <a:r>
              <a:rPr lang="ru-RU" sz="8000" b="1" spc="50" dirty="0" smtClean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</a:t>
            </a:r>
            <a:r>
              <a:rPr lang="ru-RU" sz="80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 ГТО – к олимпийским медалям!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3898776" cy="2808312"/>
          </a:xfrm>
        </p:spPr>
        <p:txBody>
          <a:bodyPr>
            <a:normAutofit/>
          </a:bodyPr>
          <a:lstStyle/>
          <a:p>
            <a:pPr fontAlgn="t">
              <a:lnSpc>
                <a:spcPts val="1295"/>
              </a:lnSpc>
              <a:spcAft>
                <a:spcPts val="75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Для чего хотят воссоздать систему ГТО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марте этого 2013 года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совещании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развитию детско-юношеского спорта  Президент РФ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Владимир Путин подписал указ о возвращении Всероссийского физкультурно- оздоровительного комплекса «Готов к труду и обороне». Согласно приказу, внедрение нормативов ГТО должно быть произведено с 1 сентября 2014 года. Планируется, что интеграция будет проходить до января 2017 года.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6" descr="puit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78" b="3674"/>
          <a:stretch>
            <a:fillRect/>
          </a:stretch>
        </p:blipFill>
        <p:spPr bwMode="auto">
          <a:xfrm>
            <a:off x="464893" y="142852"/>
            <a:ext cx="3747067" cy="29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8" t="13179" r="34407" b="7250"/>
          <a:stretch/>
        </p:blipFill>
        <p:spPr bwMode="auto">
          <a:xfrm>
            <a:off x="4644008" y="260648"/>
            <a:ext cx="4107877" cy="5026879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585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комплекса ГТО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увеличение продолжительности жизни населения с помощью систематической физической подготовки, увеличить количество регулярно занимающихся физической культурой и спортом детей и молодежи, обеспечить сдачу ими нормативов и тестов Всероссийского физкультурно-спортивного комплекса.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массовое внедрение комплекса ГТО, охват системой подготовки всех возрастных групп населения.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Принципы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добровольность и доступность системы подготовки для всех слоев населения, медицинский контроль, учет местных традиций и особенностей.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Содержание комплекса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нормативы ГТО и спортивных разрядов, система тестирования, рекомендации по особенностям двигательного режима для различных групп.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232248" cy="16805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016224"/>
            <a:ext cx="2520280" cy="17463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3"/>
            <a:ext cx="2361972" cy="17049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1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1662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  <a:t>Согласно Положению, ВФСК ГТО состоит из 11 ступеней, охватывающих граждан в возрасте от 6 до 70 лет и старше</a:t>
            </a:r>
            <a: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  <a:t>,</a:t>
            </a:r>
            <a:b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  <a:t>и 3 уровней трудности, которые соответствуют золотому, серебряному и бронзовому знакам отличия.</a:t>
            </a:r>
            <a:b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1600" dirty="0" smtClean="0">
                <a:ea typeface="+mn-ea"/>
                <a:cs typeface="Times New Roman"/>
              </a:rPr>
              <a:t/>
            </a:r>
            <a:br>
              <a:rPr lang="ru-RU" sz="1600" dirty="0" smtClean="0">
                <a:ea typeface="+mn-ea"/>
                <a:cs typeface="Times New Roman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СТУПЕНЬ</a:t>
            </a:r>
            <a:r>
              <a:rPr lang="ru-RU" sz="1800" b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6 до 8 лет)</a:t>
            </a:r>
            <a:r>
              <a:rPr lang="ru-RU" sz="18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Виды испытаний (тесты):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Обязательные испытания (тесты): </a:t>
            </a:r>
            <a:r>
              <a:rPr lang="ru-RU" sz="1800" dirty="0" smtClean="0">
                <a:latin typeface="Times New Roman"/>
                <a:ea typeface="Times New Roman"/>
              </a:rPr>
              <a:t>челночный бег 3х10 м (с) или бег на 30 м (с), смешанное передвижение (1 км), п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одтягивание</a:t>
            </a:r>
            <a:r>
              <a:rPr lang="ru-RU" sz="1800" dirty="0" smtClean="0"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из виса на высокой перекладине (кол-во раз), или подтягивание из виса лежа на низкой перекладине (кол-во раз), или сгибание и разгибание рук в упоре лежа на полу 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(кол-во раз), наклон вперед из положения стоя с прямыми ногами на полу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Испытания (тесты) по выбору: </a:t>
            </a:r>
            <a:r>
              <a:rPr lang="ru-RU" sz="1800" dirty="0" smtClean="0">
                <a:latin typeface="Times New Roman"/>
                <a:ea typeface="Times New Roman"/>
              </a:rPr>
              <a:t>прыжок в длину с места толчком двумя ногами (см), метание теннисного мяча в цель, дистанция 6 м (кол-во раз), бег на лыжах на 1 км (мин, с), бег на лыжах на 2 км (мин, с) или смешанное передвижение на 1,5 км по пересеченной местности, плавание без учета времени (м), кол-во видов испытаний (тестов) в возрастной группе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700" cap="all" dirty="0" smtClean="0"/>
              <a:t>КОЛ-ВО ИСПЫТАНИЙ, КОТОРЫЕ НЕОБХОДИМО ВЫПОЛНИТЬ ДЛЯ ПОЛУЧЕНИЯ ЗНАКА ОТЛИЧИЯ КОМПЛЕКСА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cap="all" dirty="0" smtClean="0"/>
              <a:t>МАЛЬЧИКИ</a:t>
            </a:r>
          </a:p>
          <a:p>
            <a:r>
              <a:rPr lang="ru-RU" cap="all" dirty="0" smtClean="0"/>
              <a:t>7 ИСПЫТАНИЙ (золотой)</a:t>
            </a:r>
          </a:p>
          <a:p>
            <a:r>
              <a:rPr lang="ru-RU" cap="all" dirty="0" smtClean="0"/>
              <a:t>6 ИСПЫТАНИЙ (серебряный)</a:t>
            </a:r>
          </a:p>
          <a:p>
            <a:r>
              <a:rPr lang="ru-RU" cap="all" dirty="0" smtClean="0"/>
              <a:t>6 ИСПЫТАНИЙ (БРОНЗОВЫЙ)</a:t>
            </a:r>
          </a:p>
          <a:p>
            <a:pPr>
              <a:buNone/>
            </a:pPr>
            <a:r>
              <a:rPr lang="ru-RU" u="sng" cap="all" dirty="0" smtClean="0"/>
              <a:t>ДЕВОЧКИ</a:t>
            </a:r>
          </a:p>
          <a:p>
            <a:r>
              <a:rPr lang="ru-RU" cap="all" dirty="0" smtClean="0"/>
              <a:t>7 ИСПЫТАНИЙ (золотой)</a:t>
            </a:r>
          </a:p>
          <a:p>
            <a:r>
              <a:rPr lang="ru-RU" cap="all" dirty="0" smtClean="0"/>
              <a:t>6 ИСПЫТАНИЙ (серебряный)</a:t>
            </a:r>
          </a:p>
          <a:p>
            <a:r>
              <a:rPr lang="ru-RU" cap="all" smtClean="0"/>
              <a:t>6 ИСПЫТАНИЙ (БРОНЗОВЫЙ)</a:t>
            </a:r>
            <a:endParaRPr lang="ru-RU" cap="all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pPr indent="190500">
              <a:tabLst>
                <a:tab pos="574675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II. СТУПЕНЬ</a:t>
            </a:r>
            <a:b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9 до 10 лет)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Виды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испытаний (тесты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):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2000" b="1" dirty="0" smtClean="0">
                <a:latin typeface="Times New Roman"/>
                <a:ea typeface="Times New Roman"/>
              </a:rPr>
              <a:t>): </a:t>
            </a:r>
            <a:r>
              <a:rPr lang="ru-RU" sz="2000" dirty="0">
                <a:latin typeface="Times New Roman"/>
                <a:ea typeface="Times New Roman"/>
              </a:rPr>
              <a:t>б</a:t>
            </a:r>
            <a:r>
              <a:rPr lang="ru-RU" sz="2000" dirty="0" smtClean="0">
                <a:latin typeface="Times New Roman"/>
                <a:ea typeface="Times New Roman"/>
              </a:rPr>
              <a:t>ег </a:t>
            </a:r>
            <a:r>
              <a:rPr lang="ru-RU" sz="2000" dirty="0">
                <a:latin typeface="Times New Roman"/>
                <a:ea typeface="Times New Roman"/>
              </a:rPr>
              <a:t>на 60 м  (с</a:t>
            </a:r>
            <a:r>
              <a:rPr lang="ru-RU" sz="2000" dirty="0" smtClean="0">
                <a:latin typeface="Times New Roman"/>
                <a:ea typeface="Times New Roman"/>
              </a:rPr>
              <a:t>), бег </a:t>
            </a:r>
            <a:r>
              <a:rPr lang="ru-RU" sz="2000" dirty="0">
                <a:latin typeface="Times New Roman"/>
                <a:ea typeface="Times New Roman"/>
              </a:rPr>
              <a:t>на 1 км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(мин, с</a:t>
            </a:r>
            <a:r>
              <a:rPr lang="ru-RU" sz="2000" dirty="0" smtClean="0">
                <a:latin typeface="Times New Roman"/>
                <a:ea typeface="Times New Roman"/>
              </a:rPr>
              <a:t>), подтягивание </a:t>
            </a:r>
            <a:r>
              <a:rPr lang="ru-RU" sz="2000" dirty="0">
                <a:latin typeface="Times New Roman"/>
                <a:ea typeface="Times New Roman"/>
              </a:rPr>
              <a:t>из виса на высокой перекладине 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подтягивание из виса лежа на низкой перекладине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), </a:t>
            </a:r>
            <a:r>
              <a:rPr lang="ru-RU" sz="2000" dirty="0">
                <a:latin typeface="Times New Roman"/>
                <a:ea typeface="Times New Roman"/>
              </a:rPr>
              <a:t>или сгибание и разгибание рук в упоре лежа на полу 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), наклон </a:t>
            </a:r>
            <a:r>
              <a:rPr lang="ru-RU" sz="2000" dirty="0">
                <a:latin typeface="Times New Roman"/>
                <a:ea typeface="Times New Roman"/>
              </a:rPr>
              <a:t>вперед из положения стоя с прямыми ногами на </a:t>
            </a:r>
            <a:r>
              <a:rPr lang="ru-RU" sz="2000" dirty="0" smtClean="0">
                <a:latin typeface="Times New Roman"/>
                <a:ea typeface="Times New Roman"/>
              </a:rPr>
              <a:t>полу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2000" b="1" dirty="0" smtClean="0">
                <a:latin typeface="Times New Roman"/>
                <a:ea typeface="Times New Roman"/>
              </a:rPr>
              <a:t>выбору: </a:t>
            </a:r>
            <a:r>
              <a:rPr lang="ru-RU" sz="2000" dirty="0" smtClean="0">
                <a:latin typeface="Times New Roman"/>
                <a:ea typeface="Times New Roman"/>
              </a:rPr>
              <a:t>прыжок </a:t>
            </a:r>
            <a:r>
              <a:rPr lang="ru-RU" sz="20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прыжок в длину с места толчком двумя ногами (</a:t>
            </a:r>
            <a:r>
              <a:rPr lang="ru-RU" sz="2000" dirty="0" smtClean="0">
                <a:latin typeface="Times New Roman"/>
                <a:ea typeface="Times New Roman"/>
              </a:rPr>
              <a:t>см), метание </a:t>
            </a:r>
            <a:r>
              <a:rPr lang="ru-RU" sz="2000" dirty="0">
                <a:latin typeface="Times New Roman"/>
                <a:ea typeface="Times New Roman"/>
              </a:rPr>
              <a:t>мяча весом 150 г (м</a:t>
            </a:r>
            <a:r>
              <a:rPr lang="ru-RU" sz="2000" dirty="0" smtClean="0">
                <a:latin typeface="Times New Roman"/>
                <a:ea typeface="Times New Roman"/>
              </a:rPr>
              <a:t>), бег </a:t>
            </a:r>
            <a:r>
              <a:rPr lang="ru-RU" sz="2000" dirty="0">
                <a:latin typeface="Times New Roman"/>
                <a:ea typeface="Times New Roman"/>
              </a:rPr>
              <a:t>на лыжах на 1 км (мин, с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на 2 </a:t>
            </a:r>
            <a:r>
              <a:rPr lang="ru-RU" sz="2000" dirty="0" smtClean="0">
                <a:latin typeface="Times New Roman"/>
                <a:ea typeface="Times New Roman"/>
              </a:rPr>
              <a:t>км, </a:t>
            </a:r>
            <a:r>
              <a:rPr lang="ru-RU" sz="2000" dirty="0">
                <a:latin typeface="Times New Roman"/>
                <a:ea typeface="Times New Roman"/>
              </a:rPr>
              <a:t>или кросс на 2 км по пересеченной </a:t>
            </a:r>
            <a:r>
              <a:rPr lang="ru-RU" sz="2000" dirty="0" smtClean="0">
                <a:latin typeface="Times New Roman"/>
                <a:ea typeface="Times New Roman"/>
              </a:rPr>
              <a:t>местности, плавание </a:t>
            </a:r>
            <a:r>
              <a:rPr lang="ru-RU" sz="2000" dirty="0">
                <a:latin typeface="Times New Roman"/>
                <a:ea typeface="Times New Roman"/>
              </a:rPr>
              <a:t>без учета времени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zvmor.ru/data/photo/061813_031424090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" y="3861049"/>
            <a:ext cx="2316953" cy="168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96-4lcx.xn--p1ai/uploads/posts/2012-02/1328618148_suhoy-log-gto-pla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9"/>
            <a:ext cx="2258272" cy="168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obgd.ru/images/O6fcfe424e4438f482da11d84c1245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12" y="3861049"/>
            <a:ext cx="2402185" cy="168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21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pPr>
              <a:lnSpc>
                <a:spcPct val="116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III. СТУПЕНЬ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11 до 12 лет</a:t>
            </a: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</a:t>
            </a:r>
            <a:b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Виды испытаний (тесты) 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800" b="1" dirty="0" smtClean="0">
                <a:latin typeface="Times New Roman"/>
                <a:ea typeface="Times New Roman"/>
              </a:rPr>
              <a:t>): </a:t>
            </a:r>
            <a:r>
              <a:rPr lang="ru-RU" sz="1800" dirty="0" smtClean="0">
                <a:latin typeface="Times New Roman"/>
                <a:ea typeface="Times New Roman"/>
              </a:rPr>
              <a:t>б</a:t>
            </a:r>
            <a:r>
              <a:rPr lang="en-US" sz="1800" dirty="0" err="1" smtClean="0">
                <a:latin typeface="Times New Roman"/>
                <a:ea typeface="Times New Roman"/>
              </a:rPr>
              <a:t>ег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на 60 м (с</a:t>
            </a:r>
            <a:r>
              <a:rPr lang="ru-RU" sz="1800" dirty="0" smtClean="0">
                <a:latin typeface="Times New Roman"/>
                <a:ea typeface="Times New Roman"/>
              </a:rPr>
              <a:t>), бег </a:t>
            </a:r>
            <a:r>
              <a:rPr lang="ru-RU" sz="1800" dirty="0">
                <a:latin typeface="Times New Roman"/>
                <a:ea typeface="Times New Roman"/>
              </a:rPr>
              <a:t>на 1,5 </a:t>
            </a:r>
            <a:r>
              <a:rPr lang="ru-RU" sz="1800" dirty="0" smtClean="0">
                <a:latin typeface="Times New Roman"/>
                <a:ea typeface="Times New Roman"/>
              </a:rPr>
              <a:t>км </a:t>
            </a:r>
            <a:r>
              <a:rPr lang="ru-RU" sz="1800" dirty="0">
                <a:latin typeface="Times New Roman"/>
                <a:ea typeface="Times New Roman"/>
              </a:rPr>
              <a:t>(мин, </a:t>
            </a:r>
            <a:r>
              <a:rPr lang="ru-RU" sz="1800" dirty="0" smtClean="0">
                <a:latin typeface="Times New Roman"/>
                <a:ea typeface="Times New Roman"/>
              </a:rPr>
              <a:t>с)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на 2 км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мин, с</a:t>
            </a:r>
            <a:r>
              <a:rPr lang="ru-RU" sz="1800" dirty="0" smtClean="0">
                <a:latin typeface="Times New Roman"/>
                <a:ea typeface="Times New Roman"/>
              </a:rPr>
              <a:t>), подтягивание </a:t>
            </a:r>
            <a:r>
              <a:rPr lang="ru-RU" sz="1800" dirty="0">
                <a:latin typeface="Times New Roman"/>
                <a:ea typeface="Times New Roman"/>
              </a:rPr>
              <a:t>из виса на высокой перекладине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кол-во раз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подтягивание из виса лежа на низкой перекладине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кол-во </a:t>
            </a:r>
            <a:r>
              <a:rPr lang="ru-RU" sz="1800" dirty="0" smtClean="0">
                <a:latin typeface="Times New Roman"/>
                <a:ea typeface="Times New Roman"/>
              </a:rPr>
              <a:t>раз), </a:t>
            </a:r>
            <a:r>
              <a:rPr lang="ru-RU" sz="1800" dirty="0">
                <a:latin typeface="Times New Roman"/>
                <a:ea typeface="Times New Roman"/>
              </a:rPr>
              <a:t>или сгибание и разгибание рук в упоре лежа на полу (кол-во раз</a:t>
            </a:r>
            <a:r>
              <a:rPr lang="ru-RU" sz="1800" dirty="0" smtClean="0">
                <a:latin typeface="Times New Roman"/>
                <a:ea typeface="Times New Roman"/>
              </a:rPr>
              <a:t>), наклон </a:t>
            </a:r>
            <a:r>
              <a:rPr lang="ru-RU" sz="1800" dirty="0">
                <a:latin typeface="Times New Roman"/>
                <a:ea typeface="Times New Roman"/>
              </a:rPr>
              <a:t>вперед из положения стоя с прямыми ногами на </a:t>
            </a:r>
            <a:r>
              <a:rPr lang="ru-RU" sz="1800" dirty="0" smtClean="0">
                <a:latin typeface="Times New Roman"/>
                <a:ea typeface="Times New Roman"/>
              </a:rPr>
              <a:t>полу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800" b="1" dirty="0" smtClean="0">
                <a:latin typeface="Times New Roman"/>
                <a:ea typeface="Times New Roman"/>
              </a:rPr>
              <a:t>выбору: </a:t>
            </a:r>
            <a:r>
              <a:rPr lang="ru-RU" sz="1800" dirty="0" smtClean="0">
                <a:latin typeface="Times New Roman"/>
                <a:ea typeface="Times New Roman"/>
              </a:rPr>
              <a:t>прыжок </a:t>
            </a:r>
            <a:r>
              <a:rPr lang="ru-RU" sz="18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800" dirty="0" smtClean="0">
                <a:latin typeface="Times New Roman"/>
                <a:ea typeface="Times New Roman"/>
              </a:rPr>
              <a:t>), метание </a:t>
            </a:r>
            <a:r>
              <a:rPr lang="ru-RU" sz="1800" dirty="0">
                <a:latin typeface="Times New Roman"/>
                <a:ea typeface="Times New Roman"/>
              </a:rPr>
              <a:t>мяча весом 150 г (м</a:t>
            </a:r>
            <a:r>
              <a:rPr lang="ru-RU" sz="1800" dirty="0" smtClean="0">
                <a:latin typeface="Times New Roman"/>
                <a:ea typeface="Times New Roman"/>
              </a:rPr>
              <a:t>), бег </a:t>
            </a:r>
            <a:r>
              <a:rPr lang="ru-RU" sz="1800" dirty="0">
                <a:latin typeface="Times New Roman"/>
                <a:ea typeface="Times New Roman"/>
              </a:rPr>
              <a:t>на лыжах на </a:t>
            </a:r>
            <a:r>
              <a:rPr lang="ru-RU" sz="1800" dirty="0" smtClean="0">
                <a:latin typeface="Times New Roman"/>
                <a:ea typeface="Times New Roman"/>
              </a:rPr>
              <a:t>2 </a:t>
            </a:r>
            <a:r>
              <a:rPr lang="ru-RU" sz="1800" dirty="0">
                <a:latin typeface="Times New Roman"/>
                <a:ea typeface="Times New Roman"/>
              </a:rPr>
              <a:t>км (мин, с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на 3 </a:t>
            </a:r>
            <a:r>
              <a:rPr lang="ru-RU" sz="1800" dirty="0" smtClean="0">
                <a:latin typeface="Times New Roman"/>
                <a:ea typeface="Times New Roman"/>
              </a:rPr>
              <a:t>км, </a:t>
            </a:r>
            <a:r>
              <a:rPr lang="ru-RU" sz="1800" dirty="0">
                <a:latin typeface="Times New Roman"/>
                <a:ea typeface="Times New Roman"/>
              </a:rPr>
              <a:t>или кросс на </a:t>
            </a:r>
            <a:r>
              <a:rPr lang="ru-RU" sz="1800" dirty="0" smtClean="0">
                <a:latin typeface="Times New Roman"/>
                <a:ea typeface="Times New Roman"/>
              </a:rPr>
              <a:t>3 </a:t>
            </a:r>
            <a:r>
              <a:rPr lang="ru-RU" sz="1800" dirty="0">
                <a:latin typeface="Times New Roman"/>
                <a:ea typeface="Times New Roman"/>
              </a:rPr>
              <a:t>км по пересеченной </a:t>
            </a:r>
            <a:r>
              <a:rPr lang="ru-RU" sz="1800" dirty="0" smtClean="0">
                <a:latin typeface="Times New Roman"/>
                <a:ea typeface="Times New Roman"/>
              </a:rPr>
              <a:t>местности, плавание 50 </a:t>
            </a:r>
            <a:r>
              <a:rPr lang="ru-RU" sz="1800" dirty="0">
                <a:latin typeface="Times New Roman"/>
                <a:ea typeface="Times New Roman"/>
              </a:rPr>
              <a:t>м (мин, с</a:t>
            </a:r>
            <a:r>
              <a:rPr lang="ru-RU" sz="1800" dirty="0" smtClean="0">
                <a:latin typeface="Times New Roman"/>
                <a:ea typeface="Times New Roman"/>
              </a:rPr>
              <a:t>), стрельба </a:t>
            </a:r>
            <a:r>
              <a:rPr lang="ru-RU" sz="1800" dirty="0">
                <a:latin typeface="Times New Roman"/>
                <a:ea typeface="Times New Roman"/>
              </a:rPr>
              <a:t>из пневматической винтовки из положения сидя или стоя с опорой локтей о стол или стойку, дистанция - </a:t>
            </a:r>
            <a:r>
              <a:rPr lang="ru-RU" sz="1800" dirty="0" smtClean="0">
                <a:latin typeface="Times New Roman"/>
                <a:ea typeface="Times New Roman"/>
              </a:rPr>
              <a:t>5 </a:t>
            </a:r>
            <a:r>
              <a:rPr lang="ru-RU" sz="1800" dirty="0">
                <a:latin typeface="Times New Roman"/>
                <a:ea typeface="Times New Roman"/>
              </a:rPr>
              <a:t>м (очки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5 </a:t>
            </a:r>
            <a:r>
              <a:rPr lang="ru-RU" sz="1800" dirty="0" smtClean="0">
                <a:latin typeface="Times New Roman"/>
                <a:ea typeface="Times New Roman"/>
              </a:rPr>
              <a:t>м, туристский </a:t>
            </a:r>
            <a:r>
              <a:rPr lang="ru-RU" sz="1800" dirty="0">
                <a:latin typeface="Times New Roman"/>
                <a:ea typeface="Times New Roman"/>
              </a:rPr>
              <a:t>поход с проверкой туристских навыков 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2052" name="Picture 4" descr="http://www.erudites.ru/astore/erudites-photo/MFN12-finale/7/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39824"/>
            <a:ext cx="2664296" cy="1754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0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700" cap="all" dirty="0" smtClean="0"/>
              <a:t>КОЛ-ВО ИСПЫТАНИЙ, КОТОРЫЕ НЕОБХОДИМО ВЫПОЛНИТЬ ДЛЯ ПОЛУЧЕНИЯ ЗНАКА ОТЛИЧИЯ КОМПЛЕКСА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cap="all" dirty="0" smtClean="0"/>
              <a:t>МАЛЬЧИКИ</a:t>
            </a:r>
          </a:p>
          <a:p>
            <a:r>
              <a:rPr lang="ru-RU" cap="all" dirty="0" smtClean="0"/>
              <a:t>8</a:t>
            </a:r>
            <a:r>
              <a:rPr lang="ru-RU" cap="all" dirty="0" smtClean="0"/>
              <a:t> </a:t>
            </a:r>
            <a:r>
              <a:rPr lang="ru-RU" cap="all" dirty="0" smtClean="0"/>
              <a:t>ИСПЫТАНИЙ (золотой)</a:t>
            </a:r>
          </a:p>
          <a:p>
            <a:r>
              <a:rPr lang="ru-RU" cap="all" dirty="0" smtClean="0"/>
              <a:t>7</a:t>
            </a:r>
            <a:r>
              <a:rPr lang="ru-RU" cap="all" dirty="0" smtClean="0"/>
              <a:t> </a:t>
            </a:r>
            <a:r>
              <a:rPr lang="ru-RU" cap="all" dirty="0" smtClean="0"/>
              <a:t>ИСПЫТАНИЙ (серебряный)</a:t>
            </a:r>
          </a:p>
          <a:p>
            <a:r>
              <a:rPr lang="ru-RU" cap="all" dirty="0" smtClean="0"/>
              <a:t>6</a:t>
            </a:r>
            <a:r>
              <a:rPr lang="ru-RU" cap="all" dirty="0" smtClean="0"/>
              <a:t> </a:t>
            </a:r>
            <a:r>
              <a:rPr lang="ru-RU" cap="all" dirty="0" smtClean="0"/>
              <a:t>ИСПЫТАНИЙ (БРОНЗОВЫЙ)</a:t>
            </a:r>
          </a:p>
          <a:p>
            <a:pPr>
              <a:buNone/>
            </a:pPr>
            <a:r>
              <a:rPr lang="ru-RU" u="sng" cap="all" dirty="0" smtClean="0"/>
              <a:t>ДЕВОЧКИ</a:t>
            </a:r>
          </a:p>
          <a:p>
            <a:r>
              <a:rPr lang="ru-RU" cap="all" dirty="0" smtClean="0"/>
              <a:t>8</a:t>
            </a:r>
            <a:r>
              <a:rPr lang="ru-RU" cap="all" dirty="0" smtClean="0"/>
              <a:t> </a:t>
            </a:r>
            <a:r>
              <a:rPr lang="ru-RU" cap="all" dirty="0" smtClean="0"/>
              <a:t>ИСПЫТАНИЙ (золотой)</a:t>
            </a:r>
          </a:p>
          <a:p>
            <a:r>
              <a:rPr lang="ru-RU" cap="all" dirty="0" smtClean="0"/>
              <a:t>7</a:t>
            </a:r>
            <a:r>
              <a:rPr lang="ru-RU" cap="all" dirty="0" smtClean="0"/>
              <a:t> </a:t>
            </a:r>
            <a:r>
              <a:rPr lang="ru-RU" cap="all" dirty="0" smtClean="0"/>
              <a:t>ИСПЫТАНИЙ (серебряный)</a:t>
            </a:r>
          </a:p>
          <a:p>
            <a:r>
              <a:rPr lang="ru-RU" cap="all" dirty="0" smtClean="0"/>
              <a:t>6 ИСПЫТАНИЙ (БРОНЗОВЫЙ)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IV. СТУПЕНЬ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13 до 15 лет)</a:t>
            </a: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Виды </a:t>
            </a:r>
            <a:r>
              <a:rPr lang="ru-RU" sz="1600" dirty="0">
                <a:latin typeface="Times New Roman"/>
                <a:ea typeface="Times New Roman"/>
              </a:rPr>
              <a:t>испытаний (тесты)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600" b="1" dirty="0" smtClean="0">
                <a:latin typeface="Times New Roman"/>
                <a:ea typeface="Times New Roman"/>
              </a:rPr>
              <a:t>): </a:t>
            </a:r>
            <a:r>
              <a:rPr lang="ru-RU" sz="1600" dirty="0" smtClean="0">
                <a:latin typeface="Times New Roman"/>
                <a:ea typeface="Times New Roman"/>
              </a:rPr>
              <a:t>бег </a:t>
            </a:r>
            <a:r>
              <a:rPr lang="ru-RU" sz="1600" dirty="0">
                <a:latin typeface="Times New Roman"/>
                <a:ea typeface="Times New Roman"/>
              </a:rPr>
              <a:t>на 60 м (с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2 </a:t>
            </a:r>
            <a:r>
              <a:rPr lang="ru-RU" sz="1600" dirty="0" smtClean="0">
                <a:latin typeface="Times New Roman"/>
                <a:ea typeface="Times New Roman"/>
              </a:rPr>
              <a:t>км </a:t>
            </a:r>
            <a:r>
              <a:rPr lang="ru-RU" sz="1600" dirty="0">
                <a:latin typeface="Times New Roman"/>
                <a:ea typeface="Times New Roman"/>
              </a:rPr>
              <a:t>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3 км </a:t>
            </a:r>
            <a:r>
              <a:rPr lang="ru-RU" sz="1600" dirty="0" smtClean="0">
                <a:latin typeface="Times New Roman"/>
                <a:ea typeface="Times New Roman"/>
              </a:rPr>
              <a:t>, подтягивание </a:t>
            </a:r>
            <a:r>
              <a:rPr lang="ru-RU" sz="1600" dirty="0">
                <a:latin typeface="Times New Roman"/>
                <a:ea typeface="Times New Roman"/>
              </a:rPr>
              <a:t>из виса на высокой перекладине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подтягивание из виса лежа на низкой перекладине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</a:rPr>
              <a:t>или сгибание и разгибание рук в упоре лежа на полу (кол-во раз) </a:t>
            </a:r>
            <a:r>
              <a:rPr lang="ru-RU" sz="1600" dirty="0" smtClean="0">
                <a:latin typeface="Times New Roman"/>
                <a:ea typeface="Times New Roman"/>
              </a:rPr>
              <a:t>, наклон </a:t>
            </a:r>
            <a:r>
              <a:rPr lang="ru-RU" sz="1600" dirty="0">
                <a:latin typeface="Times New Roman"/>
                <a:ea typeface="Times New Roman"/>
              </a:rPr>
              <a:t>вперед из положения стоя с прямыми ногами на полу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600" b="1" dirty="0" smtClean="0">
                <a:latin typeface="Times New Roman"/>
                <a:ea typeface="Times New Roman"/>
              </a:rPr>
              <a:t>выбору: </a:t>
            </a:r>
            <a:r>
              <a:rPr lang="ru-RU" sz="1600" dirty="0" smtClean="0">
                <a:latin typeface="Times New Roman"/>
                <a:ea typeface="Times New Roman"/>
              </a:rPr>
              <a:t>прыжок </a:t>
            </a:r>
            <a:r>
              <a:rPr lang="ru-RU" sz="16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600" dirty="0" smtClean="0">
                <a:latin typeface="Times New Roman"/>
                <a:ea typeface="Times New Roman"/>
              </a:rPr>
              <a:t>), поднимание </a:t>
            </a:r>
            <a:r>
              <a:rPr lang="ru-RU" sz="1600" dirty="0">
                <a:latin typeface="Times New Roman"/>
                <a:ea typeface="Times New Roman"/>
              </a:rPr>
              <a:t>туловища из положения лежа на спине (кол-во раз за 1 мин</a:t>
            </a:r>
            <a:r>
              <a:rPr lang="ru-RU" sz="1600" dirty="0" smtClean="0">
                <a:latin typeface="Times New Roman"/>
                <a:ea typeface="Times New Roman"/>
              </a:rPr>
              <a:t>), метание </a:t>
            </a:r>
            <a:r>
              <a:rPr lang="ru-RU" sz="1600" dirty="0">
                <a:latin typeface="Times New Roman"/>
                <a:ea typeface="Times New Roman"/>
              </a:rPr>
              <a:t>мяча весом 150 г (м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лыжах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5 км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кросс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3 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плавание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50 м (мин, с</a:t>
            </a:r>
            <a:r>
              <a:rPr lang="ru-RU" sz="1600" dirty="0" smtClean="0">
                <a:latin typeface="Times New Roman"/>
                <a:ea typeface="Times New Roman"/>
              </a:rPr>
              <a:t>), стрельба </a:t>
            </a:r>
            <a:r>
              <a:rPr lang="ru-RU" sz="1600" dirty="0">
                <a:latin typeface="Times New Roman"/>
                <a:ea typeface="Times New Roman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туристский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поход с проверкой </a:t>
            </a:r>
            <a:r>
              <a:rPr lang="ru-RU" sz="1600" dirty="0" smtClean="0">
                <a:latin typeface="Times New Roman"/>
                <a:ea typeface="Times New Roman"/>
              </a:rPr>
              <a:t>туристских </a:t>
            </a:r>
            <a:r>
              <a:rPr lang="ru-RU" sz="1600" dirty="0">
                <a:latin typeface="Times New Roman"/>
                <a:ea typeface="Times New Roman"/>
              </a:rPr>
              <a:t>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sportvtule.ru/foto/novosti/2010/509-strelba-vtoya-iz-pnevmaticheskoj-vintov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86" y="4307854"/>
            <a:ext cx="2808312" cy="164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36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V. СТУПЕНЬ</a:t>
            </a:r>
            <a: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16 до 17 лет)</a:t>
            </a:r>
            <a:r>
              <a:rPr lang="ru-RU" sz="14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Виды испытаний (тесты)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600" b="1" dirty="0" smtClean="0">
                <a:latin typeface="Times New Roman"/>
                <a:ea typeface="Times New Roman"/>
              </a:rPr>
              <a:t>): </a:t>
            </a:r>
            <a:r>
              <a:rPr lang="ru-RU" sz="1600" dirty="0" smtClean="0">
                <a:latin typeface="Times New Roman"/>
                <a:ea typeface="Times New Roman"/>
              </a:rPr>
              <a:t>бег </a:t>
            </a:r>
            <a:r>
              <a:rPr lang="ru-RU" sz="1600" dirty="0">
                <a:latin typeface="Times New Roman"/>
                <a:ea typeface="Times New Roman"/>
              </a:rPr>
              <a:t>на 100 м (с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2 км  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подтягивание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 виса на высокой перекладине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рывок гири 16 кг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подтягивание из виса лежа на низкой перекладине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сгибание и разгибание рук в упоре лежа на полу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наклон </a:t>
            </a:r>
            <a:r>
              <a:rPr lang="ru-RU" sz="1600" dirty="0">
                <a:latin typeface="Times New Roman"/>
                <a:ea typeface="Times New Roman"/>
              </a:rPr>
              <a:t>вперед из положения стоя с прямыми ногами на гимнастической скамье (ниже уровня скамьи-см</a:t>
            </a:r>
            <a:r>
              <a:rPr lang="ru-RU" sz="1600" dirty="0" smtClean="0">
                <a:latin typeface="Times New Roman"/>
                <a:ea typeface="Times New Roman"/>
              </a:rPr>
              <a:t>)</a:t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600" b="1" dirty="0" smtClean="0">
                <a:latin typeface="Times New Roman"/>
                <a:ea typeface="Times New Roman"/>
              </a:rPr>
              <a:t>выбору: </a:t>
            </a:r>
            <a:r>
              <a:rPr lang="ru-RU" sz="1600" dirty="0" smtClean="0">
                <a:latin typeface="Times New Roman"/>
                <a:ea typeface="Times New Roman"/>
              </a:rPr>
              <a:t>прыжок </a:t>
            </a:r>
            <a:r>
              <a:rPr lang="ru-RU" sz="16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600" dirty="0" smtClean="0">
                <a:latin typeface="Times New Roman"/>
                <a:ea typeface="Times New Roman"/>
              </a:rPr>
              <a:t>), поднимание </a:t>
            </a:r>
            <a:r>
              <a:rPr lang="ru-RU" sz="1600" dirty="0">
                <a:latin typeface="Times New Roman"/>
                <a:ea typeface="Times New Roman"/>
              </a:rPr>
              <a:t>туловища из положения лежа на спине (кол-во раз в 1 мин</a:t>
            </a:r>
            <a:r>
              <a:rPr lang="ru-RU" sz="1600" dirty="0" smtClean="0">
                <a:latin typeface="Times New Roman"/>
                <a:ea typeface="Times New Roman"/>
              </a:rPr>
              <a:t>), метание </a:t>
            </a:r>
            <a:r>
              <a:rPr lang="ru-RU" sz="1600" dirty="0">
                <a:latin typeface="Times New Roman"/>
                <a:ea typeface="Times New Roman"/>
              </a:rPr>
              <a:t>спортивного снаряда весом 700 г (м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весом </a:t>
            </a:r>
            <a:r>
              <a:rPr lang="ru-RU" sz="1600" dirty="0" smtClean="0">
                <a:latin typeface="Times New Roman"/>
                <a:ea typeface="Times New Roman"/>
              </a:rPr>
              <a:t>500 </a:t>
            </a:r>
            <a:r>
              <a:rPr lang="ru-RU" sz="1600" dirty="0">
                <a:latin typeface="Times New Roman"/>
                <a:ea typeface="Times New Roman"/>
              </a:rPr>
              <a:t>г (м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лыжах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   или </a:t>
            </a:r>
            <a:r>
              <a:rPr lang="ru-RU" sz="1600" dirty="0">
                <a:latin typeface="Times New Roman"/>
                <a:ea typeface="Times New Roman"/>
              </a:rPr>
              <a:t>на 5 км (мин, с</a:t>
            </a:r>
            <a:r>
              <a:rPr lang="ru-RU" sz="1600" dirty="0" smtClean="0">
                <a:latin typeface="Times New Roman"/>
                <a:ea typeface="Times New Roman"/>
              </a:rPr>
              <a:t>), или </a:t>
            </a:r>
            <a:r>
              <a:rPr lang="ru-RU" sz="1600" dirty="0">
                <a:latin typeface="Times New Roman"/>
                <a:ea typeface="Times New Roman"/>
              </a:rPr>
              <a:t>кросс на 3 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кросс на </a:t>
            </a:r>
            <a:r>
              <a:rPr lang="ru-RU" sz="1600" dirty="0" smtClean="0">
                <a:latin typeface="Times New Roman"/>
                <a:ea typeface="Times New Roman"/>
              </a:rPr>
              <a:t>5 </a:t>
            </a:r>
            <a:r>
              <a:rPr lang="ru-RU" sz="1600" dirty="0">
                <a:latin typeface="Times New Roman"/>
                <a:ea typeface="Times New Roman"/>
              </a:rPr>
              <a:t>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плавание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600" dirty="0" smtClean="0">
                <a:latin typeface="Times New Roman"/>
                <a:ea typeface="Times New Roman"/>
              </a:rPr>
              <a:t>50 </a:t>
            </a:r>
            <a:r>
              <a:rPr lang="ru-RU" sz="1600" dirty="0">
                <a:latin typeface="Times New Roman"/>
                <a:ea typeface="Times New Roman"/>
              </a:rPr>
              <a:t>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стрельба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- 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), туристский </a:t>
            </a:r>
            <a:r>
              <a:rPr lang="ru-RU" sz="1600" dirty="0">
                <a:latin typeface="Times New Roman"/>
                <a:ea typeface="Times New Roman"/>
              </a:rPr>
              <a:t>поход с проверкой туристских 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c0009.atbasar.akmoedu.kz/docs/61898175B8F398CD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2" y="4293096"/>
            <a:ext cx="2404572" cy="1406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vergma.ru/images/stories/student_life/vospitka/Summer_pol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51" y="4231876"/>
            <a:ext cx="2502316" cy="1529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4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18 до 29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бег на 100 м (с), бег на 3 км (</a:t>
            </a:r>
            <a:r>
              <a:rPr lang="ru-RU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мин,с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), подтягивание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виса на высокой перекладине  (кол-во раз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или рывок гири 16 кг (кол-во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раз), наклон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вперед из положения стоя с прямыми ногами на гимнастической скамье (ниже уровня скамьи-см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прыжок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 длину с разбега (см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или прыжок в длину с места толчком двумя ногами (см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метание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спортивного снаряда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весом700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 (м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б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5 км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на 5 км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50 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из электронного оружия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 сидя или стоя с опорой локтей о стол или стойку, дистанция – 10 м (очки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с 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</a:rPr>
              <a:t>  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729880" cy="18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3"/>
            <a:ext cx="2836565" cy="19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41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960439" cy="30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437112"/>
            <a:ext cx="7560840" cy="180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Охватывало </a:t>
            </a:r>
            <a:r>
              <a:rPr lang="ru-RU" sz="2000" dirty="0">
                <a:solidFill>
                  <a:srgbClr val="002060"/>
                </a:solidFill>
              </a:rPr>
              <a:t>население в возрасте от </a:t>
            </a:r>
            <a:r>
              <a:rPr lang="ru-RU" sz="2000" b="1" dirty="0">
                <a:solidFill>
                  <a:srgbClr val="002060"/>
                </a:solidFill>
              </a:rPr>
              <a:t>10 до 60 лет</a:t>
            </a:r>
            <a:endParaRPr lang="ru-RU" sz="2000" b="1" dirty="0" smtClean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7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30 до 39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км (мин,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из виса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рывок гири 16 кг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гимнастической скамье (ниже уровня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скамьи-см)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рыжок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длину с места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спортивного снаряда весом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5 км (мин, с)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на 5 км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50 м (мин,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с 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Arial"/>
              </a:rPr>
              <a:t/>
            </a:r>
            <a:br>
              <a:rPr lang="ru-RU" sz="2000" dirty="0">
                <a:latin typeface="Arial"/>
              </a:rPr>
            </a:b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3" y="4005064"/>
            <a:ext cx="25957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94939"/>
            <a:ext cx="2736304" cy="175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54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VIII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40 до 49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 км (мин, с)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подтягивание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рывок гири 16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кг(кол-во раз)или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лежа на низкой перекладине (кол-во раз)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лежа на полу 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спине  (кол-во раз за 1 мин)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2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 км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2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3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м), стрельба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(очки), туристский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3020566" cy="196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51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176464"/>
          </a:xfrm>
        </p:spPr>
        <p:txBody>
          <a:bodyPr>
            <a:noAutofit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IX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 50 до 59 лет)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Виды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испытаний (тесты) и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нормативы</a:t>
            </a:r>
            <a:b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 км (мин, с)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одтягивание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рывок гири 16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кг(кол-во раз)или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лежа на низкой перекладине  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лежа на полу  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раз), наклон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 стоя с прямыми ногами на полу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(кол-во раз за 1 мин)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2 км (мин,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 км (мин,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2 км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3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плавание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м), стрельба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м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очки), туристский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проверкой туристских навыков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67753"/>
            <a:ext cx="297448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3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60 до 69 лет)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Виды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испытаний (тесты) и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нормативы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смешанное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передвижение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скандинавская ходьба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гибание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разгибание рук в упоре о гимнастическую скамью 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полу, передвижение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смешанное передвижение 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9731"/>
            <a:ext cx="3456384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75" y="2858984"/>
            <a:ext cx="3472031" cy="23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2665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70 лет и старше)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мешанное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передвижение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скандинавская ходьба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гибание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разгибание рук в упоре о сиденье стула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кол-во раз)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смешанное передвижение 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ворец водных видов спорта С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0" y="3068960"/>
            <a:ext cx="3246288" cy="2434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449984" cy="24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73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Сдать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ГТО совсем непросто,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 ловким, сильным должен быть,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Чтоб нормативы победить,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Значок в итоге получить.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Пройдя же все ступени вверх -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 будешь верить в свой успех.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олимпийцем можешь стать,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Медали точно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получать!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ТО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8052"/>
            <a:ext cx="2417287" cy="23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ГТО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899400"/>
            <a:ext cx="2475223" cy="24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35" y="2899400"/>
            <a:ext cx="2304256" cy="22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обучающихся к выполнению нормативов ВФСК ГТО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Регистрация на сайте.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Для участия в выполнении испытаний комплекса ГТО учащийся проходит регистрацию на официальном Интернет - портале  «Готов к труду и обороне» по адресу  </a:t>
            </a:r>
            <a:r>
              <a:rPr lang="en-US" altLang="ru-RU" u="sng" dirty="0" smtClean="0">
                <a:solidFill>
                  <a:srgbClr val="002060"/>
                </a:solidFill>
                <a:hlinkClick r:id="rId2"/>
              </a:rPr>
              <a:t>www</a:t>
            </a:r>
            <a:r>
              <a:rPr lang="ru-RU" altLang="ru-RU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altLang="ru-RU" u="sng" dirty="0" err="1" smtClean="0">
                <a:solidFill>
                  <a:srgbClr val="002060"/>
                </a:solidFill>
                <a:hlinkClick r:id="rId2"/>
              </a:rPr>
              <a:t>gto</a:t>
            </a:r>
            <a:r>
              <a:rPr lang="ru-RU" altLang="ru-RU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altLang="ru-RU" u="sng" dirty="0" err="1" smtClean="0">
                <a:solidFill>
                  <a:srgbClr val="002060"/>
                </a:solidFill>
                <a:hlinkClick r:id="rId2"/>
              </a:rPr>
              <a:t>ru</a:t>
            </a:r>
            <a:r>
              <a:rPr lang="ru-RU" altLang="ru-RU" dirty="0" smtClean="0">
                <a:solidFill>
                  <a:srgbClr val="002060"/>
                </a:solidFill>
              </a:rPr>
              <a:t>  путем заполнения специальной анкетой формы с установленным перечнем персональных данных.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Загружается личная фотография в электронном виде в формате «</a:t>
            </a:r>
            <a:r>
              <a:rPr lang="ru-RU" altLang="ru-RU" dirty="0" err="1" smtClean="0">
                <a:solidFill>
                  <a:srgbClr val="002060"/>
                </a:solidFill>
              </a:rPr>
              <a:t>jpeg</a:t>
            </a:r>
            <a:r>
              <a:rPr lang="ru-RU" altLang="ru-RU" dirty="0" smtClean="0">
                <a:solidFill>
                  <a:srgbClr val="002060"/>
                </a:solidFill>
              </a:rPr>
              <a:t>» с соотношением сторон 3х4 на светлом фоне.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Отправка анкеты на проверку позволяет гражданину стать участником комплекса ГТО, о чем он получает соответствующее письменное уведомление на указанный им адрес электронной почты.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Участие в комплексе ГТО сопровождается присвоением испытуемому уникального УИН – номера, состоящего из 11 цифр.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Формирование индивидуальной заявки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Школа назначает ответственного за ГТО.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Ответственный за ГТО  на основе полученного от Центра тестирования образца распечатывает и выдает учащимся индивидуальные заявки для заполнения, в которых: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- указать все необходимые персональные данные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- выбрать виды испытаний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- подписать согласие на обработку персональных данных у законных представителей 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После этого заявка передается представителю школы, который проверяет правильность ее заполнения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Медицинское сопровождение Комплекса ГТО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Площадки центра тестирования.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МАОУ лицей № 180</a:t>
            </a:r>
            <a:endParaRPr lang="ru-RU" dirty="0"/>
          </a:p>
        </p:txBody>
      </p:sp>
      <p:pic>
        <p:nvPicPr>
          <p:cNvPr id="7" name="Picture 2" descr="C:\Users\uem\Desktop\3д\судьи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888877" cy="3330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01" y="404664"/>
            <a:ext cx="5206333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60648"/>
            <a:ext cx="2998309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170" y="202204"/>
            <a:ext cx="4572000" cy="632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Становление Всесоюзного комплекса ГТО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 1923 г. органы Всевобуча прекратили своё существование. Развитием физической культуры и спорта в стране вплотную занялись Всесоюзный ленинский коммунистический союз молодёжи (комсомол) и профсоюзы. Комсомол добивался организационного укрепления физкультурного движения в мирных условиях. Началась физкультурно-массовая и научно методическая работа, борьба с физкультурной неграмотностью.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С переходом на новые формы организации физического воспитания и управления физкультурным движением постепенно менялись содержание и методика всей физкультурной и спортивной работы.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Перед группой научных работников Государственного центрального института физической культуры встала задача разработки советской системы физической культуры, построенной на принципах всесторонности и </a:t>
            </a:r>
            <a:r>
              <a:rPr lang="ru-RU" sz="1200" b="1" dirty="0" err="1" smtClean="0">
                <a:effectLst/>
                <a:latin typeface="Times New Roman"/>
                <a:ea typeface="Calibri"/>
                <a:cs typeface="Times New Roman"/>
              </a:rPr>
              <a:t>прикладности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Важным шагом на пути развития физического культуры и спорта и усиление их связи с политикой и обороной государства, призванного сыграть важную роль в подготовке всесторонне развитых и физически совершенных людей, активных строителей коммунистического общества, стойких защитников Родины, стала инициатива комсомола в создании комплекса физкультурной подготовки в общеобразовательных, профессиональных и спортивных организациях, основополагающей в единой и поддерживаемой государством системе патриотического воспитания молодежи.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Таким комплексом стал Всесоюзный комплекс ГТО «Готов к труду и обороне СССР»</a:t>
            </a:r>
            <a:endParaRPr lang="ru-RU" sz="1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44433"/>
            <a:ext cx="2880320" cy="51552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344433"/>
            <a:ext cx="504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марте 1931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ВСФК </a:t>
            </a:r>
            <a:r>
              <a:rPr lang="ru-RU" dirty="0"/>
              <a:t>(Высший совет физической культуры) при ЦИК СССР утвердил физкультурный комплекс ГТО I ступени. </a:t>
            </a:r>
            <a:endParaRPr lang="ru-RU" dirty="0" smtClean="0"/>
          </a:p>
          <a:p>
            <a:r>
              <a:rPr lang="ru-RU" dirty="0" smtClean="0"/>
              <a:t>Норматив </a:t>
            </a:r>
            <a:r>
              <a:rPr lang="ru-RU" dirty="0"/>
              <a:t>I ступени комплекса объединил в себя:</a:t>
            </a:r>
          </a:p>
          <a:p>
            <a:r>
              <a:rPr lang="ru-RU" dirty="0"/>
              <a:t>1. </a:t>
            </a:r>
            <a:r>
              <a:rPr lang="ru-RU" dirty="0" smtClean="0"/>
              <a:t>плавание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греблю</a:t>
            </a:r>
            <a:endParaRPr lang="ru-RU" dirty="0"/>
          </a:p>
          <a:p>
            <a:r>
              <a:rPr lang="ru-RU" dirty="0"/>
              <a:t>3. прыжки и </a:t>
            </a:r>
            <a:r>
              <a:rPr lang="ru-RU" dirty="0" smtClean="0"/>
              <a:t>метания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smtClean="0"/>
              <a:t>бег</a:t>
            </a:r>
            <a:endParaRPr lang="ru-RU" dirty="0"/>
          </a:p>
          <a:p>
            <a:r>
              <a:rPr lang="ru-RU" dirty="0"/>
              <a:t>5. подтягивания на перекладине (для мужчин) и лазанье по канату (для</a:t>
            </a:r>
          </a:p>
          <a:p>
            <a:r>
              <a:rPr lang="ru-RU" dirty="0"/>
              <a:t>женщин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6. езда на </a:t>
            </a:r>
            <a:r>
              <a:rPr lang="ru-RU" dirty="0" smtClean="0"/>
              <a:t>велосипеде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smtClean="0"/>
              <a:t>передвижение </a:t>
            </a:r>
            <a:r>
              <a:rPr lang="ru-RU" dirty="0"/>
              <a:t>в </a:t>
            </a:r>
            <a:r>
              <a:rPr lang="ru-RU" dirty="0" smtClean="0"/>
              <a:t>противогазе</a:t>
            </a:r>
            <a:endParaRPr lang="ru-RU" dirty="0"/>
          </a:p>
          <a:p>
            <a:r>
              <a:rPr lang="ru-RU" dirty="0"/>
              <a:t>8. </a:t>
            </a:r>
            <a:r>
              <a:rPr lang="ru-RU" dirty="0" smtClean="0"/>
              <a:t>перенос </a:t>
            </a:r>
            <a:r>
              <a:rPr lang="ru-RU" dirty="0"/>
              <a:t>патронного </a:t>
            </a:r>
            <a:r>
              <a:rPr lang="ru-RU" dirty="0" smtClean="0"/>
              <a:t>ящика</a:t>
            </a:r>
            <a:endParaRPr lang="ru-RU" dirty="0"/>
          </a:p>
          <a:p>
            <a:r>
              <a:rPr lang="ru-RU" dirty="0"/>
              <a:t>9. </a:t>
            </a:r>
            <a:r>
              <a:rPr lang="ru-RU" dirty="0" smtClean="0"/>
              <a:t>лыжные переходы</a:t>
            </a:r>
            <a:endParaRPr lang="ru-RU" dirty="0"/>
          </a:p>
          <a:p>
            <a:r>
              <a:rPr lang="ru-RU" dirty="0"/>
              <a:t>10. оказание первой </a:t>
            </a:r>
            <a:r>
              <a:rPr lang="ru-RU" dirty="0" smtClean="0"/>
              <a:t>помощи</a:t>
            </a:r>
            <a:endParaRPr lang="ru-RU" dirty="0"/>
          </a:p>
          <a:p>
            <a:r>
              <a:rPr lang="ru-RU" dirty="0"/>
              <a:t>11. выполнение </a:t>
            </a:r>
            <a:r>
              <a:rPr lang="ru-RU" dirty="0" err="1"/>
              <a:t>санминимума</a:t>
            </a:r>
            <a:endParaRPr lang="ru-RU" dirty="0"/>
          </a:p>
          <a:p>
            <a:r>
              <a:rPr lang="ru-RU" dirty="0"/>
              <a:t>12. знание основ </a:t>
            </a:r>
            <a:r>
              <a:rPr lang="ru-RU" dirty="0" smtClean="0"/>
              <a:t>самоконтроля</a:t>
            </a:r>
            <a:endParaRPr lang="ru-RU" dirty="0"/>
          </a:p>
          <a:p>
            <a:r>
              <a:rPr lang="ru-RU" dirty="0"/>
              <a:t>13. знание основ физкультурного движения </a:t>
            </a:r>
            <a:r>
              <a:rPr lang="ru-RU" dirty="0" smtClean="0"/>
              <a:t>в СССР</a:t>
            </a:r>
            <a:endParaRPr lang="ru-RU" dirty="0"/>
          </a:p>
          <a:p>
            <a:r>
              <a:rPr lang="ru-RU" dirty="0"/>
              <a:t>14. ударничество на </a:t>
            </a:r>
            <a:r>
              <a:rPr lang="ru-RU" dirty="0" smtClean="0"/>
              <a:t>производстве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942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январе 1933 г. для установления более высоких требований к всесторонней физической подготовленности был введён в практику работы комплекс ГТО II ступени.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Комплекс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состоял из 22 норм и 3 требований.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В начале 1934 г. в практику работы по физическому воспитанию среди детей вошёл комплекс БГТО («Будь готов к труду и обороне») инициатором создания которого также был комсомол. Таким образом, завершилось оформление всей системы комплекса «Готов к труду и обороне СССР».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Ступени комплекса ГТО состоят из нормативов, определяющих уровень развития основных физических качеств (силы, быстроты, выносливости), и требований, определяющих уровень овладения основными прикладными навыками (плавания, бега на лыжах, стрельбы, метаний и т.д.)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Сдача нормативов ГТО подтверждалась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удостоверениям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специальными значками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соответствующих ступеней. 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 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 Выполнившим разрядные нормативы по многоборьям комплекса ГТО -классификационные билет и значки соответствующих разрядов. Система физкультурного комплекса ГТО стала очень популярной среди советских людей того времени.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5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Только за 1933 –1937 гг. нормы ГТО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 ступени сдавали 4 млн. 458 тыс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человек,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II ступени – 35 тыс., БГТО – 759,5 тыс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человек.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Идеи и принципы ГТО получили свое дальнейшее развитие в Единой спортивной классификации (ЕВСК), созданной в 1935 – 1937 гг. Это повлекло за собой введение разрядных норм, спортивных званий. Классификация дала возможность установить единые принципы определения спортивной подготовки на всей территории СССР. Физкультурный комплекс ГТО был органически связан с Единой Всесоюзной спортивной классификацией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определяющей последовательность роста мастерства, уровень подготовленности спортсменов и развития их достижений от массовых спортивных разрядов до высших классификационных категорий.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Спортивные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разряды и звания присваивались при условии сдачи спортсменами норм физкультурного комплекса ГТО.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11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000">
        <p:cut thruBlk="1"/>
      </p:transition>
    </mc:Choice>
    <mc:Fallback>
      <p:transition advTm="1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ast.ru/images/illustrations/kollektion/gto/az_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72408" cy="2429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rast.ru/images/illustrations/kollektion/gto/az_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2713112"/>
            <a:ext cx="727280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5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1"/>
            <a:ext cx="7092280" cy="406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17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1972 по 1975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гг. нормы и требования комплекса выполнили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свыше 58 млн. чел.</a:t>
            </a:r>
            <a:r>
              <a:rPr lang="ru-RU" sz="1600" b="1" dirty="0">
                <a:ea typeface="Calibri"/>
                <a:cs typeface="Times New Roman"/>
              </a:rPr>
              <a:t/>
            </a:r>
            <a:br>
              <a:rPr lang="ru-RU" sz="1600" b="1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В Вооружённых Силах СССР с 1972 г. действует военно-спортивный комплекс (ВСК), соответствующий IV ступени физкультурного комплекса ГТО. Одним из важных элементов комплекса была "полоса препятствий". Разнообразие физических упражнений, входящих в преодоление полосы препятствий (бег, прыжки, метания и т. д.), выполняемых в различных формах движения и темпе, способствует развитию выносливости, быстроты, ловкости, содействует оздоровлению и укреплению организма.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 января 1985 года введен усовершенствованный комплекс «Готов к труду и обороне СССР». Теперь его возрастной диапазон — от 6 до 60 лет.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Комплекс нового образца состоит из двух частей: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1. «Будь готов к труду и обороне СССР» (БГТО) для школьников 6— 15 лет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2. «Готов к труду и обороне СССР» (ГТО) для учащейся молодежи и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трудящихся 16—60 лет.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rAst.ru - Г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49" y="4005064"/>
            <a:ext cx="4265458" cy="1711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24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0</TotalTime>
  <Words>776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shablon10</vt:lpstr>
      <vt:lpstr>От норм ГТО – к олимпийским медалям!</vt:lpstr>
      <vt:lpstr>Что такое ГТО?</vt:lpstr>
      <vt:lpstr>Слайд 3</vt:lpstr>
      <vt:lpstr>Слайд 4</vt:lpstr>
      <vt:lpstr> В январе 1933 г. для установления более высоких требований к всесторонней физической подготовленности был введён в практику работы комплекс ГТО II ступени.  Комплекс состоял из 22 норм и 3 требований. В начале 1934 г. в практику работы по физическому воспитанию среди детей вошёл комплекс БГТО («Будь готов к труду и обороне») инициатором создания которого также был комсомол. Таким образом, завершилось оформление всей системы комплекса «Готов к труду и обороне СССР». Ступени комплекса ГТО состоят из нормативов, определяющих уровень развития основных физических качеств (силы, быстроты, выносливости), и требований, определяющих уровень овладения основными прикладными навыками (плавания, бега на лыжах, стрельбы, метаний и т.д.) Сдача нормативов ГТО подтверждалась удостоверениям и специальными значками соответствующих ступеней. 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 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 Выполнившим разрядные нормативы по многоборьям комплекса ГТО -классификационные билет и значки соответствующих разрядов. Система физкультурного комплекса ГТО стала очень популярной среди советских людей того времени.  </vt:lpstr>
      <vt:lpstr>Только за 1933 –1937 гг. нормы ГТО I ступени сдавали 4 млн. 458 тыс. человек, II ступени – 35 тыс., БГТО – 759,5 тыс. человек. Идеи и принципы ГТО получили свое дальнейшее развитие в Единой спортивной классификации (ЕВСК), созданной в 1935 – 1937 гг. Это повлекло за собой введение разрядных норм, спортивных званий. Классификация дала возможность установить единые принципы определения спортивной подготовки на всей территории СССР. Физкультурный комплекс ГТО был органически связан с Единой Всесоюзной спортивной классификацией, определяющей последовательность роста мастерства, уровень подготовленности спортсменов и развития их достижений от массовых спортивных разрядов до высших классификационных категорий.  Спортивные разряды и звания присваивались при условии сдачи спортсменами норм физкультурного комплекса ГТО. </vt:lpstr>
      <vt:lpstr>Слайд 7</vt:lpstr>
      <vt:lpstr>ПЛАКАТ ВРЕМЁН СССР</vt:lpstr>
      <vt:lpstr> С 1972 по 1975 гг. нормы и требования комплекса выполнили свыше 58 млн. чел. В Вооружённых Силах СССР с 1972 г. действует военно-спортивный комплекс (ВСК), соответствующий IV ступени физкультурного комплекса ГТО. Одним из важных элементов комплекса была "полоса препятствий". Разнообразие физических упражнений, входящих в преодоление полосы препятствий (бег, прыжки, метания и т. д.), выполняемых в различных формах движения и темпе, способствует развитию выносливости, быстроты, ловкости, содействует оздоровлению и укреплению организма. С января 1985 года введен усовершенствованный комплекс «Готов к труду и обороне СССР». Теперь его возрастной диапазон — от 6 до 60 лет. Комплекс нового образца состоит из двух частей: 1. «Будь готов к труду и обороне СССР» (БГТО) для школьников 6— 15 лет 2. «Готов к труду и обороне СССР» (ГТО) для учащейся молодежи и трудящихся 16—60 лет. </vt:lpstr>
      <vt:lpstr>Для чего хотят воссоздать систему ГТО?  В марте этого 2013 года на совещании по развитию детско-юношеского спорта  Президент РФ  Владимир Путин подписал указ о возвращении Всероссийского физкультурно- оздоровительного комплекса «Готов к труду и обороне». Согласно приказу, внедрение нормативов ГТО должно быть произведено с 1 сентября 2014 года. Планируется, что интеграция будет проходить до января 2017 года. </vt:lpstr>
      <vt:lpstr>Цель комплекса ГТО – увеличение продолжительности жизни населения с помощью систематической физической подготовки, увеличить количество регулярно занимающихся физической культурой и спортом детей и молодежи, обеспечить сдачу ими нормативов и тестов Всероссийского физкультурно-спортивного комплекса. Задача – массовое внедрение комплекса ГТО, охват системой подготовки всех возрастных групп населения.  Принципы – добровольность и доступность системы подготовки для всех слоев населения, медицинский контроль, учет местных традиций и особенностей.  Содержание комплекса – нормативы ГТО и спортивных разрядов, система тестирования, рекомендации по особенностям двигательного режима для различных групп.  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  </vt:lpstr>
      <vt:lpstr>Согласно Положению, ВФСК ГТО состоит из 11 ступеней, охватывающих граждан в возрасте от 6 до 70 лет и старше,  и 3 уровней трудности, которые соответствуют золотому, серебряному и бронзовому знакам отличия.  I. СТУПЕНЬ (возрастная группа от 6 до 8 лет) Виды испытаний (тесты):  Обязательные испытания (тесты): челночный бег 3х10 м (с) или бег на 30 м (с), смешанное передвижение (1 км), подтягивание из виса на высокой перекладине (кол-во раз), или подтягивание из виса лежа на низкой перекладине (кол-во раз), или сгибание и разгибание рук в упоре лежа на полу   (кол-во раз), наклон вперед из положения стоя с прямыми ногами на полу   Испытания (тесты) по выбору: прыжок в длину с места толчком двумя ногами (см), метание теннисного мяча в цель, дистанция 6 м (кол-во раз), бег на лыжах на 1 км (мин, с), бег на лыжах на 2 км (мин, с) или смешанное передвижение на 1,5 км по пересеченной местности, плавание без учета времени (м), кол-во видов испытаний (тестов) в возрастной группе</vt:lpstr>
      <vt:lpstr>КОЛ-ВО ИСПЫТАНИЙ, КОТОРЫЕ НЕОБХОДИМО ВЫПОЛНИТЬ ДЛЯ ПОЛУЧЕНИЯ ЗНАКА ОТЛИЧИЯ КОМПЛЕКСА </vt:lpstr>
      <vt:lpstr>II. СТУПЕНЬ (возрастная группа от 9 до 10 лет)  Виды испытаний (тесты): Обязательные испытания (тесты): бег на 60 м  (с), бег на 1 км  (мин, с), подтягивание из виса на высокой перекладине  (кол-во раз) или подтягивание из виса лежа на низкой перекладине (кол-во раз), или сгибание и разгибание рук в упоре лежа на полу  (кол-во раз), наклон вперед из положения стоя с прямыми ногами на полу  Испытания (тесты) по выбору: прыжок в длину с разбега (см) или прыжок в длину с места толчком двумя ногами (см), метание мяча весом 150 г (м), бег на лыжах на 1 км (мин, с) или на 2 км, или кросс на 2 км по пересеченной местности, плавание без учета времени  </vt:lpstr>
      <vt:lpstr>III. СТУПЕНЬ (возрастная группа от 11 до 12 лет) Виды испытаний (тесты)  Обязательные испытания (тесты): бег на 60 м (с), бег на 1,5 км (мин, с) или на 2 км (мин, с), подтягивание из виса на высокой перекладине (кол-во раз) или подтягивание из виса лежа на низкой перекладине (кол-во раз), или сгибание и разгибание рук в упоре лежа на полу (кол-во раз), наклон вперед из положения стоя с прямыми ногами на полу Испытания (тесты) по выбору: прыжок в длину с разбега (см) или прыжок в длину с места толчком двумя ногами (см), метание мяча весом 150 г (м), бег на лыжах на 2 км (мин, с) или на 3 км, или кросс на 3 км по пересеченной местности, плавание 50 м (мин, с), стрельба из пневматической винтовки из положения сидя или стоя с опорой локтей о стол или стойку, дистанция - 5 м (очки) или из электронного оружия из положения сидя или стоя с опорой локтей о стол или стойку, дистанция 5 м, туристский поход с проверкой туристских навыков </vt:lpstr>
      <vt:lpstr>КОЛ-ВО ИСПЫТАНИЙ, КОТОРЫЕ НЕОБХОДИМО ВЫПОЛНИТЬ ДЛЯ ПОЛУЧЕНИЯ ЗНАКА ОТЛИЧИЯ КОМПЛЕКСА </vt:lpstr>
      <vt:lpstr>IV. СТУПЕНЬ  (возрастная группа от 13 до 15 лет) Виды испытаний (тесты)  Обязательные испытания (тесты): бег на 60 м (с), бег на 2 км (мин, с) или на 3 км , подтягивание из виса на высокой перекладине (кол-во раз) или подтягивание из виса лежа на низкой перекладине (кол-во раз), или сгибание и разгибание рук в упоре лежа на полу (кол-во раз) , наклон вперед из положения стоя с прямыми ногами на полу  Испытания (тесты) по выбору: прыжок в длину с разбега (см) или прыжок в длину с места толчком двумя ногами (см), поднимание туловища из положения лежа на спине (кол-во раз за 1 мин), метание мяча весом 150 г (м), бег на лыжах на 3 км (мин, с) или на 5 км (мин, с), или кросс на 3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</vt:lpstr>
      <vt:lpstr>V. СТУПЕНЬ (возрастная группа от 16 до 17 лет) Виды испытаний (тесты)  Обязательные испытания (тесты): бег на 100 м (с), бег на 2 км  (мин, с) или на 3 км (мин, с), подтягивание из виса на высокой перекладине (кол-во раз) или рывок гири 16 кг (кол-во раз), или подтягивание из виса лежа на низкой перекладине (кол-во раз), или сгибание и разгибание рук в упоре лежа на полу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разбега (см) или прыжок в длину с места толчком двумя ногами (см), поднимание туловища из положения лежа на спине (кол-во раз в 1 мин), метание спортивного снаряда весом 700 г (м) или весом 500 г (м), бег на лыжах на 3 км (мин, с)   или на 5 км (мин, с), или кросс на 3 км по пересеченной местности, 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-  10 м (очки), туристский поход с проверкой туристских навыков</vt:lpstr>
      <vt:lpstr>     VI. СТУПЕНЬ (возрастная группа от 18 до 29 лет) Виды испытаний (тесты) Обязательные испытания (тесты): бег на 100 м (с), бег на 3 км (мин,с), подтягивание из виса на высокой перекладине  (кол-во раз) или рывок гири 16 кг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разбега (см), или прыжок в длину с места толчком двумя ногами (см), метание спортивного снаряда весом700 г (м), бег на лыжах на 5 км (мин, с)или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 из положения сидя или стоя с опорой локтей о стол или стойку, дистанция – 10 м (очки),  туристский поход с проверкой туристских навыков         </vt:lpstr>
      <vt:lpstr>  VII. СТУПЕНЬ (возрастная группа от 30 до 39 лет) Виды испытаний (тесты)  Обязательные испытания (тесты); бег на 3 км (мин, с), подтягивание из виса  на высокой перекладине (кол-во раз) или рывок гири 16 кг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места (см), метание спортивного снаряда весом 700 г (м), бег на лыжах на 5 км (мин, с) 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  </vt:lpstr>
      <vt:lpstr>VIII. СТУПЕНЬ (возрастная группа от 40 до 49 лет) Виды испытаний (тесты)  Обязательные испытания (тесты): бег на 2 км (мин, с) или на 3 км, подтягивание из виса на высокой перекладине  (кол-во раз)или рывок гири 16 кг(кол-во раз)или подтягивание  из виса лежа на низкой перекладине (кол-во раз) или сгибание  и разгибание рук в упоре лежа на полу  (кол-во раз), наклон вперед  из положения стоя с прямыми ногами на полу Испытания (тесты) по выбору: поднимание туловища из положения лежа  на спине  (кол-во раз за 1 мин) Бег на лыжах на 2 км (мин, с)или на 5 км (мин, с)или кросс по пересеченной местности на 2 км или кросс по пересеченной местности на 3 км Плавание без учета времени (м), стрельба из пневматической винтовки из положения сидя или стоя с опорой локтей о стол или стойку, дистанция – 10 м (очки)или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  </vt:lpstr>
      <vt:lpstr>IX. СТУПЕНЬ (возрастная группа от  50 до 59 лет)  Виды испытаний (тесты) и нормативы Обязательные испытания (тесты): бег на 2 км (мин, с) или на 3 км, подтягивание из виса на высокой перекладине  (кол-во раз)или рывок гири 16 кг(кол-во раз)или подтягивание  из виса лежа на низкой перекладине  (кол-во раз) или сгибание  и разгибание рук в упоре лежа на полу  (кол-во раз), наклон вперед из положения стоя с прямыми ногами на полу Испытания (тесты) по выбору: поднимание туловища из положения лежа на спине (кол-во раз за 1 мин) Бег на лыжах на 2 км (мин, с)или на 5 км (мин, с)или кросс по пересеченной местности на 2 км или кросс по пересеченной местности на 3 км, плавание без учета времени (м), стрельба из пневматической винтовки из положения сидя или стоя с опорой локтей о стол или стойку, дистанция – 10 м (очки)или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</vt:lpstr>
      <vt:lpstr>  X. СТУПЕНЬ  (возрастная группа от 60 до 69 лет)  Виды испытаний (тесты) и нормативы Обязательные испытания (тесты): смешанное передвижение (км) или скандинавская ходьба (км), сгибание и разгибание рук в упоре о гимнастическую скамью  (кол-во раз), поднимание туловища из положения лежа на спине (кол-во раз) Испытания (тесты) по выбору: наклон вперед из положения стоя с прямыми ногами на полу, передвижение на лыжах (км) или смешанное передвижение  по пересеченной местности (км), плавание без учета времени (м)    </vt:lpstr>
      <vt:lpstr>XI. СТУПЕНЬ (возрастная группа от 70 лет и старше) Виды испытаний (тесты)  Обязательные испытания (тесты):  смешанное передвижение (км) или скандинавская ходьба (км). сгибание и разгибание рук в упоре о сиденье стула (кол-во раз), поднимание туловища из положения лежа на спине   (кол-во раз) Испытания (тесты) по выбору: наклон вперед из положения стоя с прямыми ногами на полу, передвижение на лыжах (км)  или смешанное передвижение  по пересеченной местности (км), плавание без учета времени (м)  </vt:lpstr>
      <vt:lpstr> Сдать ГТО совсем непросто, Ты ловким, сильным должен быть, Чтоб нормативы победить, Значок в итоге получить. Пройдя же все ступени вверх - Ты будешь верить в свой успех. И олимпийцем можешь стать, Медали точно получать! </vt:lpstr>
      <vt:lpstr>Подготовка обучающихся к выполнению нормативов ВФСК ГТО </vt:lpstr>
      <vt:lpstr>Медицинское сопровождение Комплекса ГТО </vt:lpstr>
      <vt:lpstr>Площадки центра тестирования.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Дудаладова Юлия</dc:creator>
  <cp:lastModifiedBy>Вадим Левенец</cp:lastModifiedBy>
  <cp:revision>160</cp:revision>
  <dcterms:created xsi:type="dcterms:W3CDTF">2014-10-29T02:32:00Z</dcterms:created>
  <dcterms:modified xsi:type="dcterms:W3CDTF">2017-03-23T17:22:34Z</dcterms:modified>
</cp:coreProperties>
</file>